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86" r:id="rId6"/>
    <p:sldId id="287" r:id="rId7"/>
    <p:sldId id="301" r:id="rId8"/>
    <p:sldId id="288" r:id="rId9"/>
    <p:sldId id="302" r:id="rId10"/>
    <p:sldId id="303" r:id="rId11"/>
    <p:sldId id="304" r:id="rId12"/>
    <p:sldId id="297" r:id="rId13"/>
    <p:sldId id="289" r:id="rId14"/>
    <p:sldId id="305" r:id="rId15"/>
    <p:sldId id="290" r:id="rId16"/>
    <p:sldId id="306" r:id="rId17"/>
    <p:sldId id="292" r:id="rId18"/>
    <p:sldId id="307" r:id="rId19"/>
    <p:sldId id="293" r:id="rId20"/>
    <p:sldId id="308" r:id="rId21"/>
    <p:sldId id="300" r:id="rId22"/>
    <p:sldId id="309" r:id="rId23"/>
    <p:sldId id="310" r:id="rId24"/>
    <p:sldId id="311" r:id="rId25"/>
    <p:sldId id="312" r:id="rId26"/>
    <p:sldId id="313" r:id="rId27"/>
    <p:sldId id="314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3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5/14/2023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2949181"/>
            <a:ext cx="8614370" cy="1243584"/>
          </a:xfrm>
        </p:spPr>
        <p:txBody>
          <a:bodyPr/>
          <a:lstStyle/>
          <a:p>
            <a:r>
              <a:rPr lang="bg-BG" dirty="0"/>
              <a:t>ОНЛАЙН МАГАЗИН ЗА ДРЕХИ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TOP-G APPAREL”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4275061"/>
            <a:ext cx="7077456" cy="868680"/>
          </a:xfrm>
        </p:spPr>
        <p:txBody>
          <a:bodyPr/>
          <a:lstStyle/>
          <a:p>
            <a:pPr marL="0" indent="0">
              <a:buNone/>
            </a:pPr>
            <a:r>
              <a:rPr lang="bg-BG" dirty="0" smtClean="0"/>
              <a:t>Момчил Милков</a:t>
            </a:r>
            <a:r>
              <a:rPr lang="en-US" dirty="0" smtClean="0"/>
              <a:t> / </a:t>
            </a:r>
            <a:r>
              <a:rPr lang="bg-BG" dirty="0" smtClean="0"/>
              <a:t>Тодор Пенчев, ТУ Варна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Пътна Карта и Истории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7494337" y="1449731"/>
            <a:ext cx="4164263" cy="3684588"/>
          </a:xfrm>
        </p:spPr>
        <p:txBody>
          <a:bodyPr>
            <a:normAutofit/>
          </a:bodyPr>
          <a:lstStyle/>
          <a:p>
            <a:r>
              <a:rPr lang="bg-BG" dirty="0"/>
              <a:t>На базата на пътната карта, можем да създадем </a:t>
            </a:r>
            <a:r>
              <a:rPr lang="bg-BG" dirty="0" smtClean="0"/>
              <a:t>теоретичен </a:t>
            </a:r>
            <a:r>
              <a:rPr lang="bg-BG" dirty="0"/>
              <a:t>сценарий, история</a:t>
            </a:r>
            <a:r>
              <a:rPr lang="bg-BG" dirty="0" smtClean="0"/>
              <a:t>.</a:t>
            </a:r>
          </a:p>
          <a:p>
            <a:r>
              <a:rPr lang="bg-BG" dirty="0" smtClean="0"/>
              <a:t>По- </a:t>
            </a:r>
            <a:r>
              <a:rPr lang="bg-BG" dirty="0"/>
              <a:t>ясно и практично визуализираме процеса на запознанство и </a:t>
            </a:r>
            <a:r>
              <a:rPr lang="bg-BG" dirty="0" smtClean="0"/>
              <a:t>използване </a:t>
            </a:r>
            <a:r>
              <a:rPr lang="bg-BG" dirty="0"/>
              <a:t>на нашите услуги от клиента</a:t>
            </a:r>
            <a:r>
              <a:rPr lang="bg-BG" dirty="0" smtClean="0"/>
              <a:t>.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5122" y="644990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История (</a:t>
            </a:r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Story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b</a:t>
            </a:r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oard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2" y="1132578"/>
            <a:ext cx="6634761" cy="53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0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Пътна Карта и Истории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7934826" y="1684346"/>
            <a:ext cx="4164263" cy="3684588"/>
          </a:xfrm>
        </p:spPr>
        <p:txBody>
          <a:bodyPr>
            <a:normAutofit/>
          </a:bodyPr>
          <a:lstStyle/>
          <a:p>
            <a:r>
              <a:rPr lang="bg-BG" dirty="0"/>
              <a:t>Т</a:t>
            </a:r>
            <a:r>
              <a:rPr lang="bg-BG" dirty="0" smtClean="0"/>
              <a:t>рябва </a:t>
            </a:r>
            <a:r>
              <a:rPr lang="bg-BG" dirty="0"/>
              <a:t>да изградим идеята как ще протече </a:t>
            </a:r>
            <a:r>
              <a:rPr lang="bg-BG" dirty="0" smtClean="0"/>
              <a:t>преживяването на клиента </a:t>
            </a:r>
            <a:r>
              <a:rPr lang="bg-BG" dirty="0"/>
              <a:t>когато той използва нашите услуги</a:t>
            </a:r>
            <a:r>
              <a:rPr lang="bg-BG" dirty="0" smtClean="0"/>
              <a:t>.</a:t>
            </a:r>
          </a:p>
          <a:p>
            <a:r>
              <a:rPr lang="bg-BG" dirty="0" smtClean="0"/>
              <a:t>Изясняваме </a:t>
            </a:r>
            <a:r>
              <a:rPr lang="bg-BG" dirty="0"/>
              <a:t>всяка стъпка, която клиентът ни ще направи, неговите </a:t>
            </a:r>
            <a:r>
              <a:rPr lang="bg-BG" dirty="0" smtClean="0"/>
              <a:t>реакции </a:t>
            </a:r>
            <a:r>
              <a:rPr lang="bg-BG" dirty="0" smtClean="0"/>
              <a:t>и </a:t>
            </a:r>
            <a:r>
              <a:rPr lang="bg-BG" dirty="0"/>
              <a:t>мисли</a:t>
            </a:r>
            <a:r>
              <a:rPr lang="bg-BG" dirty="0" smtClean="0"/>
              <a:t>. </a:t>
            </a:r>
          </a:p>
          <a:p>
            <a:r>
              <a:rPr lang="bg-BG" dirty="0"/>
              <a:t>К</a:t>
            </a:r>
            <a:r>
              <a:rPr lang="bg-BG" dirty="0" smtClean="0"/>
              <a:t>ак </a:t>
            </a:r>
            <a:r>
              <a:rPr lang="bg-BG" dirty="0"/>
              <a:t>възможно най- много да улесним цялостния </a:t>
            </a:r>
            <a:r>
              <a:rPr lang="bg-BG" dirty="0" smtClean="0"/>
              <a:t>процес.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1771" y="565580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Пътна Карта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" y="1397479"/>
            <a:ext cx="7819226" cy="42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Визия и стил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5157787" cy="3684588"/>
          </a:xfrm>
        </p:spPr>
        <p:txBody>
          <a:bodyPr/>
          <a:lstStyle/>
          <a:p>
            <a:r>
              <a:rPr lang="bg-BG" dirty="0"/>
              <a:t>Последната част от началното проектиране е определянето на стила и общата визия на уебсайта</a:t>
            </a:r>
            <a:r>
              <a:rPr lang="bg-BG" dirty="0" smtClean="0"/>
              <a:t>.</a:t>
            </a:r>
          </a:p>
          <a:p>
            <a:r>
              <a:rPr lang="bg-BG" dirty="0"/>
              <a:t>В нашия случай залагаме на черно-бяла палитра, семплост </a:t>
            </a:r>
            <a:r>
              <a:rPr lang="bg-BG" dirty="0" smtClean="0"/>
              <a:t>и цялостно </a:t>
            </a:r>
            <a:r>
              <a:rPr lang="bg-BG" dirty="0"/>
              <a:t>модерно усещане</a:t>
            </a:r>
            <a:r>
              <a:rPr lang="bg-BG" dirty="0" smtClean="0"/>
              <a:t>. </a:t>
            </a:r>
          </a:p>
          <a:p>
            <a:r>
              <a:rPr lang="en-US" dirty="0" err="1"/>
              <a:t>Moodboard</a:t>
            </a:r>
            <a:r>
              <a:rPr lang="en-US" dirty="0"/>
              <a:t>-</a:t>
            </a:r>
            <a:r>
              <a:rPr lang="bg-BG" dirty="0"/>
              <a:t>ът е средство което ефективно изразява точно тази информация</a:t>
            </a:r>
            <a:r>
              <a:rPr lang="bg-BG" dirty="0" smtClean="0"/>
              <a:t>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70887" y="636791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i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Moodboard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74" y="100541"/>
            <a:ext cx="5279426" cy="63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1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Визия и стил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5157787" cy="3684588"/>
          </a:xfrm>
        </p:spPr>
        <p:txBody>
          <a:bodyPr/>
          <a:lstStyle/>
          <a:p>
            <a:r>
              <a:rPr lang="bg-BG" dirty="0"/>
              <a:t>Логото също е важна част от визията на един </a:t>
            </a:r>
            <a:r>
              <a:rPr lang="bg-BG" dirty="0" smtClean="0"/>
              <a:t>уебсайт.</a:t>
            </a:r>
          </a:p>
          <a:p>
            <a:r>
              <a:rPr lang="bg-BG" dirty="0"/>
              <a:t>То трябва да се придържа към общия стил на проекта и да служи като котва в </a:t>
            </a:r>
            <a:r>
              <a:rPr lang="bg-BG" dirty="0" smtClean="0"/>
              <a:t>съзнанието </a:t>
            </a:r>
            <a:r>
              <a:rPr lang="bg-BG" dirty="0"/>
              <a:t>на клиента, винаги напомняща за </a:t>
            </a:r>
            <a:r>
              <a:rPr lang="bg-BG" dirty="0" smtClean="0"/>
              <a:t>сайта.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000" y="531967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Logo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93" y="810690"/>
            <a:ext cx="4508987" cy="45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6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3886200"/>
            <a:ext cx="7511796" cy="859055"/>
          </a:xfrm>
        </p:spPr>
        <p:txBody>
          <a:bodyPr>
            <a:normAutofit fontScale="90000"/>
          </a:bodyPr>
          <a:lstStyle/>
          <a:p>
            <a:r>
              <a:rPr lang="bg-BG" dirty="0"/>
              <a:t>Изграждане на уебсайта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59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Изграждане на уебсайта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След като </a:t>
            </a:r>
            <a:r>
              <a:rPr lang="bg-BG" dirty="0" smtClean="0"/>
              <a:t>теоретичните </a:t>
            </a:r>
            <a:r>
              <a:rPr lang="bg-BG" dirty="0"/>
              <a:t>и абстрактни елементи на проекта са завършени, следва да се започне работа по същинския сайт и неговата реализация.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5157787" cy="3684588"/>
          </a:xfrm>
        </p:spPr>
        <p:txBody>
          <a:bodyPr>
            <a:normAutofit/>
          </a:bodyPr>
          <a:lstStyle/>
          <a:p>
            <a:r>
              <a:rPr lang="bg-BG" dirty="0"/>
              <a:t>Чрез </a:t>
            </a:r>
            <a:r>
              <a:rPr lang="en-US" dirty="0" smtClean="0"/>
              <a:t>site </a:t>
            </a:r>
            <a:r>
              <a:rPr lang="en-US" dirty="0"/>
              <a:t>map</a:t>
            </a:r>
            <a:r>
              <a:rPr lang="bg-BG" dirty="0"/>
              <a:t>, си изясняваме структурата на сайта</a:t>
            </a:r>
            <a:r>
              <a:rPr lang="bg-BG" dirty="0" smtClean="0"/>
              <a:t>.</a:t>
            </a:r>
          </a:p>
          <a:p>
            <a:r>
              <a:rPr lang="bg-BG" dirty="0" smtClean="0"/>
              <a:t>Колко </a:t>
            </a:r>
            <a:r>
              <a:rPr lang="bg-BG" dirty="0"/>
              <a:t>страници ще </a:t>
            </a:r>
            <a:r>
              <a:rPr lang="bg-BG" dirty="0" smtClean="0"/>
              <a:t>имаме</a:t>
            </a:r>
            <a:r>
              <a:rPr lang="bg-BG" dirty="0"/>
              <a:t>?</a:t>
            </a:r>
            <a:endParaRPr lang="bg-BG" dirty="0" smtClean="0"/>
          </a:p>
          <a:p>
            <a:r>
              <a:rPr lang="bg-BG" dirty="0"/>
              <a:t>П</a:t>
            </a:r>
            <a:r>
              <a:rPr lang="bg-BG" dirty="0" smtClean="0"/>
              <a:t>о </a:t>
            </a:r>
            <a:r>
              <a:rPr lang="bg-BG" dirty="0"/>
              <a:t>какъв начин те ще са </a:t>
            </a:r>
            <a:r>
              <a:rPr lang="bg-BG" dirty="0" smtClean="0"/>
              <a:t>свързани</a:t>
            </a:r>
            <a:r>
              <a:rPr lang="bg-BG" dirty="0"/>
              <a:t>?</a:t>
            </a:r>
            <a:endParaRPr lang="bg-BG" dirty="0" smtClean="0"/>
          </a:p>
          <a:p>
            <a:r>
              <a:rPr lang="bg-BG" dirty="0" smtClean="0"/>
              <a:t>Какви </a:t>
            </a:r>
            <a:r>
              <a:rPr lang="bg-BG" dirty="0"/>
              <a:t>различни възможности ще предлага всяка една от </a:t>
            </a:r>
            <a:r>
              <a:rPr lang="bg-BG" dirty="0" smtClean="0"/>
              <a:t>тях?</a:t>
            </a:r>
          </a:p>
          <a:p>
            <a:r>
              <a:rPr lang="bg-BG" dirty="0"/>
              <a:t>Тази стъпка много </a:t>
            </a:r>
            <a:r>
              <a:rPr lang="bg-BG" dirty="0" smtClean="0"/>
              <a:t>улеснява </a:t>
            </a:r>
            <a:r>
              <a:rPr lang="bg-BG" dirty="0"/>
              <a:t>създаването на въпросните страници в последствие. </a:t>
            </a:r>
            <a:br>
              <a:rPr lang="bg-BG" dirty="0"/>
            </a:br>
            <a:endParaRPr lang="bg-BG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926713" y="6008266"/>
            <a:ext cx="2261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Site Map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32" y="860257"/>
            <a:ext cx="6112078" cy="5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0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 smtClean="0"/>
              <a:t>User Flow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4662905" cy="3684588"/>
          </a:xfrm>
        </p:spPr>
        <p:txBody>
          <a:bodyPr>
            <a:normAutofit/>
          </a:bodyPr>
          <a:lstStyle/>
          <a:p>
            <a:r>
              <a:rPr lang="bg-BG" dirty="0"/>
              <a:t>Знаейки какви страници ще имаме, взаимоотношенията между тях и възможностите, която всяка от тях </a:t>
            </a:r>
            <a:r>
              <a:rPr lang="bg-BG" dirty="0" smtClean="0"/>
              <a:t>предоставя, </a:t>
            </a:r>
            <a:r>
              <a:rPr lang="bg-BG" dirty="0"/>
              <a:t>е полезно да създадем </a:t>
            </a:r>
            <a:r>
              <a:rPr lang="en-US" dirty="0"/>
              <a:t>User Flow </a:t>
            </a:r>
            <a:r>
              <a:rPr lang="bg-BG" dirty="0"/>
              <a:t>диаграма</a:t>
            </a:r>
            <a:r>
              <a:rPr lang="bg-BG" dirty="0" smtClean="0"/>
              <a:t>.</a:t>
            </a:r>
          </a:p>
          <a:p>
            <a:r>
              <a:rPr lang="bg-BG" dirty="0" smtClean="0"/>
              <a:t>Ясно </a:t>
            </a:r>
            <a:r>
              <a:rPr lang="bg-BG" dirty="0"/>
              <a:t>изобразява очаквания път на клиента използващ </a:t>
            </a:r>
            <a:r>
              <a:rPr lang="bg-BG" dirty="0" smtClean="0"/>
              <a:t>.</a:t>
            </a:r>
          </a:p>
          <a:p>
            <a:r>
              <a:rPr lang="bg-BG" dirty="0"/>
              <a:t>П</a:t>
            </a:r>
            <a:r>
              <a:rPr lang="bg-BG" dirty="0" smtClean="0"/>
              <a:t>рез </a:t>
            </a:r>
            <a:r>
              <a:rPr lang="bg-BG" dirty="0"/>
              <a:t>кои страници ще премине и какво ще направи във всяка една от тях.</a:t>
            </a:r>
            <a:endParaRPr lang="en-US" dirty="0"/>
          </a:p>
          <a:p>
            <a:pPr marL="0" indent="0">
              <a:buNone/>
            </a:pPr>
            <a:endParaRPr lang="bg-BG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89" y="191530"/>
            <a:ext cx="6319811" cy="6057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50694" y="624943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User Flow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 диаграма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15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Wireframe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501379"/>
            <a:ext cx="5157787" cy="3684588"/>
          </a:xfrm>
        </p:spPr>
        <p:txBody>
          <a:bodyPr>
            <a:normAutofit/>
          </a:bodyPr>
          <a:lstStyle/>
          <a:p>
            <a:r>
              <a:rPr lang="bg-BG" dirty="0" smtClean="0"/>
              <a:t>Графично </a:t>
            </a:r>
            <a:r>
              <a:rPr lang="bg-BG" dirty="0"/>
              <a:t>изобразяваме „скелето“ на това как трябва да изглежда всяка една страница в нашия сайт</a:t>
            </a:r>
            <a:r>
              <a:rPr lang="bg-BG" dirty="0" smtClean="0"/>
              <a:t>.</a:t>
            </a:r>
          </a:p>
          <a:p>
            <a:r>
              <a:rPr lang="bg-BG" dirty="0"/>
              <a:t>Създаването на тези чертежи, оставя по- </a:t>
            </a:r>
            <a:r>
              <a:rPr lang="bg-BG" dirty="0" smtClean="0"/>
              <a:t>нататъшната разработка </a:t>
            </a:r>
            <a:r>
              <a:rPr lang="bg-BG" dirty="0"/>
              <a:t>на страниците без </a:t>
            </a:r>
            <a:r>
              <a:rPr lang="bg-BG" dirty="0" smtClean="0"/>
              <a:t>не отговорени </a:t>
            </a:r>
            <a:r>
              <a:rPr lang="bg-BG" dirty="0"/>
              <a:t>въпроси</a:t>
            </a:r>
            <a:r>
              <a:rPr lang="bg-BG" dirty="0" smtClean="0"/>
              <a:t>. </a:t>
            </a:r>
          </a:p>
          <a:p>
            <a:r>
              <a:rPr lang="bg-BG" dirty="0" smtClean="0"/>
              <a:t>Повишава </a:t>
            </a:r>
            <a:r>
              <a:rPr lang="bg-BG" dirty="0"/>
              <a:t>скоростта и освобождава разработчика от нуждата да трябва да взима самостоятелни творчески </a:t>
            </a:r>
            <a:r>
              <a:rPr lang="bg-BG" dirty="0" smtClean="0"/>
              <a:t>решения.</a:t>
            </a:r>
            <a:r>
              <a:rPr lang="bg-BG" dirty="0"/>
              <a:t/>
            </a:r>
            <a:br>
              <a:rPr lang="bg-B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9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02" y="206040"/>
            <a:ext cx="11214100" cy="535531"/>
          </a:xfrm>
        </p:spPr>
        <p:txBody>
          <a:bodyPr/>
          <a:lstStyle/>
          <a:p>
            <a:r>
              <a:rPr lang="en-US" dirty="0"/>
              <a:t>Wireframe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1454674" y="6518357"/>
            <a:ext cx="3060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Wireframe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 на началната страница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" y="741571"/>
            <a:ext cx="4438260" cy="579320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52" y="741571"/>
            <a:ext cx="4438260" cy="5776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14639" y="6511447"/>
            <a:ext cx="3060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Wireframe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 на каталога с продукти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1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Задание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Създайте WEB on-line магазин за продажба на дрехи</a:t>
            </a:r>
            <a:r>
              <a:rPr lang="bg-BG" dirty="0" smtClean="0"/>
              <a:t>.</a:t>
            </a:r>
          </a:p>
          <a:p>
            <a:r>
              <a:rPr lang="ru-RU" dirty="0"/>
              <a:t>Използвайте платформата по желание</a:t>
            </a:r>
            <a:r>
              <a:rPr lang="bg-BG" dirty="0" smtClean="0"/>
              <a:t>.</a:t>
            </a:r>
          </a:p>
          <a:p>
            <a:r>
              <a:rPr lang="ru-RU" dirty="0"/>
              <a:t>Дизайн </a:t>
            </a:r>
            <a:r>
              <a:rPr lang="ru-RU" dirty="0" smtClean="0"/>
              <a:t>на</a:t>
            </a:r>
            <a:r>
              <a:rPr lang="bg-BG" dirty="0"/>
              <a:t> </a:t>
            </a:r>
            <a:r>
              <a:rPr lang="ru-RU" dirty="0" smtClean="0"/>
              <a:t>търсенето </a:t>
            </a:r>
            <a:r>
              <a:rPr lang="ru-RU" dirty="0"/>
              <a:t>по критерии</a:t>
            </a:r>
            <a:r>
              <a:rPr lang="bg-BG" dirty="0" smtClean="0"/>
              <a:t>.</a:t>
            </a:r>
          </a:p>
          <a:p>
            <a:r>
              <a:rPr lang="ru-RU" dirty="0"/>
              <a:t>Дизайн на страницата с </a:t>
            </a:r>
            <a:r>
              <a:rPr lang="ru-RU" dirty="0" smtClean="0"/>
              <a:t>резултатите.</a:t>
            </a:r>
            <a:endParaRPr lang="bg-B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3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02" y="206040"/>
            <a:ext cx="11214100" cy="535531"/>
          </a:xfrm>
        </p:spPr>
        <p:txBody>
          <a:bodyPr/>
          <a:lstStyle/>
          <a:p>
            <a:r>
              <a:rPr lang="en-US" dirty="0"/>
              <a:t>Wireframe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1454674" y="6518357"/>
            <a:ext cx="3060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Wireframe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 на страница с продукт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14639" y="6511447"/>
            <a:ext cx="3060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Wireframe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 на количката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" y="741571"/>
            <a:ext cx="4438260" cy="5776786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52" y="741571"/>
            <a:ext cx="4438260" cy="57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5157787" cy="3684588"/>
          </a:xfrm>
        </p:spPr>
        <p:txBody>
          <a:bodyPr>
            <a:normAutofit/>
          </a:bodyPr>
          <a:lstStyle/>
          <a:p>
            <a:r>
              <a:rPr lang="bg-BG" dirty="0"/>
              <a:t>По време на реализацията на функционалностите на уебсайта, е добре да се направи </a:t>
            </a:r>
            <a:r>
              <a:rPr lang="en-US" dirty="0"/>
              <a:t>Use Case </a:t>
            </a:r>
            <a:r>
              <a:rPr lang="bg-BG" dirty="0" smtClean="0"/>
              <a:t>диаграма.</a:t>
            </a:r>
          </a:p>
          <a:p>
            <a:r>
              <a:rPr lang="bg-BG" dirty="0" smtClean="0"/>
              <a:t>Целта </a:t>
            </a:r>
            <a:r>
              <a:rPr lang="bg-BG" dirty="0"/>
              <a:t>е да се изяснят чисто техническите аспекти на въпросните </a:t>
            </a:r>
            <a:r>
              <a:rPr lang="bg-BG" dirty="0" smtClean="0"/>
              <a:t>функционалности </a:t>
            </a:r>
            <a:r>
              <a:rPr lang="bg-BG" dirty="0"/>
              <a:t>както и взаимоотношенията на логическите блокове в системата.</a:t>
            </a:r>
            <a:br>
              <a:rPr lang="bg-BG" dirty="0"/>
            </a:br>
            <a:r>
              <a:rPr lang="bg-BG" dirty="0"/>
              <a:t/>
            </a:r>
            <a:br>
              <a:rPr lang="bg-BG" dirty="0"/>
            </a:br>
            <a:endParaRPr lang="bg-BG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926713" y="5857871"/>
            <a:ext cx="2261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Use Case </a:t>
            </a:r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диаграма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22" y="542925"/>
            <a:ext cx="5338898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7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 smtClean="0"/>
              <a:t>Реализация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501379"/>
            <a:ext cx="5157787" cy="3684588"/>
          </a:xfrm>
        </p:spPr>
        <p:txBody>
          <a:bodyPr>
            <a:normAutofit/>
          </a:bodyPr>
          <a:lstStyle/>
          <a:p>
            <a:r>
              <a:rPr lang="bg-BG" dirty="0"/>
              <a:t>След като имаме всичко необходимо, самата реализация става доста лесно и бързо</a:t>
            </a:r>
            <a:r>
              <a:rPr lang="bg-BG" dirty="0" smtClean="0"/>
              <a:t>.</a:t>
            </a:r>
            <a:endParaRPr lang="bg-BG" dirty="0" smtClean="0"/>
          </a:p>
          <a:p>
            <a:r>
              <a:rPr lang="bg-BG" dirty="0"/>
              <a:t>За фронтенд изпозлваме </a:t>
            </a:r>
            <a:r>
              <a:rPr lang="en-US" b="1" dirty="0" err="1"/>
              <a:t>Vue</a:t>
            </a:r>
            <a:r>
              <a:rPr lang="en-US" dirty="0"/>
              <a:t> </a:t>
            </a:r>
            <a:r>
              <a:rPr lang="bg-BG" dirty="0"/>
              <a:t>във</a:t>
            </a:r>
            <a:r>
              <a:rPr lang="bg-BG" b="1" dirty="0"/>
              <a:t> </a:t>
            </a:r>
            <a:r>
              <a:rPr lang="en-US" b="1" dirty="0"/>
              <a:t>Visual Studio Code</a:t>
            </a:r>
            <a:r>
              <a:rPr lang="bg-BG" dirty="0" smtClean="0"/>
              <a:t>. </a:t>
            </a:r>
            <a:endParaRPr lang="bg-BG" dirty="0" smtClean="0"/>
          </a:p>
          <a:p>
            <a:r>
              <a:rPr lang="bg-BG" dirty="0"/>
              <a:t>Средата, библиотеките и управлението на пакетите осигуряват </a:t>
            </a:r>
            <a:r>
              <a:rPr lang="en-US" b="1" dirty="0" err="1"/>
              <a:t>NodeJS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/>
              <a:t>NMP</a:t>
            </a:r>
            <a:r>
              <a:rPr lang="bg-BG" dirty="0" smtClean="0"/>
              <a:t>.</a:t>
            </a:r>
            <a:r>
              <a:rPr lang="bg-BG" dirty="0"/>
              <a:t/>
            </a:r>
            <a:br>
              <a:rPr lang="bg-B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4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" y="48776"/>
            <a:ext cx="11214100" cy="535531"/>
          </a:xfrm>
        </p:spPr>
        <p:txBody>
          <a:bodyPr/>
          <a:lstStyle/>
          <a:p>
            <a:r>
              <a:rPr lang="bg-BG" dirty="0" smtClean="0"/>
              <a:t>Реализация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514241"/>
            <a:ext cx="5813854" cy="6239378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67" y="514241"/>
            <a:ext cx="5813854" cy="62393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43147" y="206464"/>
            <a:ext cx="2261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Начална Страница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9667" y="276530"/>
            <a:ext cx="153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Количка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8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" y="48776"/>
            <a:ext cx="11214100" cy="535531"/>
          </a:xfrm>
        </p:spPr>
        <p:txBody>
          <a:bodyPr/>
          <a:lstStyle/>
          <a:p>
            <a:r>
              <a:rPr lang="bg-BG" dirty="0" smtClean="0"/>
              <a:t>Реализация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12386" y="434218"/>
            <a:ext cx="2261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Страница с Продукт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54591" y="449481"/>
            <a:ext cx="2455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400" i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Мобилен Изглед на Каталога 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3" y="741995"/>
            <a:ext cx="7922662" cy="60566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57" y="757258"/>
            <a:ext cx="2909444" cy="60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1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6026" y="3429000"/>
            <a:ext cx="5199814" cy="1243584"/>
          </a:xfrm>
        </p:spPr>
        <p:txBody>
          <a:bodyPr/>
          <a:lstStyle/>
          <a:p>
            <a:r>
              <a:rPr lang="bg-BG" dirty="0" smtClean="0"/>
              <a:t>Благодарим за вниманието!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bg-BG" dirty="0"/>
              <a:t>Начална фаза на проектиране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5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Начална фаза на проектиране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ървата </a:t>
            </a:r>
            <a:r>
              <a:rPr lang="ru-RU" dirty="0"/>
              <a:t>среща и дискусия относно цялостната идея за развитие на проекта</a:t>
            </a:r>
            <a:r>
              <a:rPr lang="bg-BG" dirty="0" smtClean="0"/>
              <a:t>.</a:t>
            </a:r>
          </a:p>
          <a:p>
            <a:r>
              <a:rPr lang="ru-RU" dirty="0"/>
              <a:t>Тук придобиваме много базова представа за това какво ще представлява проекта</a:t>
            </a:r>
            <a:r>
              <a:rPr lang="bg-BG" dirty="0" smtClean="0"/>
              <a:t>.</a:t>
            </a:r>
          </a:p>
          <a:p>
            <a:r>
              <a:rPr lang="ru-RU" dirty="0"/>
              <a:t>К</a:t>
            </a:r>
            <a:r>
              <a:rPr lang="ru-RU" dirty="0" smtClean="0"/>
              <a:t>акви </a:t>
            </a:r>
            <a:r>
              <a:rPr lang="ru-RU" dirty="0"/>
              <a:t>задачи ще трябва да се изпълняват и как те ще бъдат разпределяни между участниците и през времето</a:t>
            </a:r>
            <a:r>
              <a:rPr lang="bg-BG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9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Изучаване </a:t>
            </a:r>
            <a:r>
              <a:rPr lang="bg-BG" dirty="0"/>
              <a:t>на конкуренцията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627397" y="4568229"/>
            <a:ext cx="5157787" cy="3684588"/>
          </a:xfrm>
        </p:spPr>
        <p:txBody>
          <a:bodyPr/>
          <a:lstStyle/>
          <a:p>
            <a:r>
              <a:rPr lang="ru-RU" dirty="0"/>
              <a:t>Конкурентният анализ е една от първите стъпки при изграждането на нов продукт/услуга</a:t>
            </a:r>
            <a:r>
              <a:rPr lang="bg-BG" dirty="0" smtClean="0"/>
              <a:t>.</a:t>
            </a:r>
          </a:p>
          <a:p>
            <a:r>
              <a:rPr lang="bg-BG" dirty="0"/>
              <a:t>С</a:t>
            </a:r>
            <a:r>
              <a:rPr lang="ru-RU" dirty="0" smtClean="0"/>
              <a:t>помага </a:t>
            </a:r>
            <a:r>
              <a:rPr lang="ru-RU" dirty="0"/>
              <a:t>за насочване на идеите в посока индустриален </a:t>
            </a:r>
            <a:r>
              <a:rPr lang="ru-RU" dirty="0" smtClean="0"/>
              <a:t>стандарт</a:t>
            </a:r>
            <a:r>
              <a:rPr lang="bg-BG" dirty="0" smtClean="0"/>
              <a:t>. </a:t>
            </a:r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03358" y="1276929"/>
            <a:ext cx="9137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i="1" dirty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Сегмент от таблицата с конкурентен анализ (пълната таблица се намира в папката с документация</a:t>
            </a:r>
            <a:r>
              <a:rPr lang="ru-RU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6" y="1556225"/>
            <a:ext cx="10609848" cy="288659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5953376" y="4568229"/>
            <a:ext cx="5157787" cy="3684588"/>
          </a:xfrm>
        </p:spPr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оставя </a:t>
            </a:r>
            <a:r>
              <a:rPr lang="ru-RU" dirty="0"/>
              <a:t>летвата на очакваното от потребителите ниво за подобен тип продукт</a:t>
            </a:r>
            <a:r>
              <a:rPr lang="bg-BG" dirty="0" smtClean="0"/>
              <a:t>.</a:t>
            </a:r>
          </a:p>
          <a:p>
            <a:r>
              <a:rPr lang="ru-RU" dirty="0"/>
              <a:t>В нашия случай, анализът е върху някои от най- големите магазини за дрехи у нас: </a:t>
            </a:r>
            <a:r>
              <a:rPr lang="en-US" b="1" dirty="0"/>
              <a:t>H&amp;M</a:t>
            </a:r>
            <a:r>
              <a:rPr lang="en-US" dirty="0"/>
              <a:t>, </a:t>
            </a:r>
            <a:r>
              <a:rPr lang="en-US" b="1" dirty="0"/>
              <a:t>LC Waikiki</a:t>
            </a:r>
            <a:r>
              <a:rPr lang="en-US" dirty="0"/>
              <a:t>, </a:t>
            </a:r>
            <a:r>
              <a:rPr lang="en-US" b="1" dirty="0"/>
              <a:t>New Yorker</a:t>
            </a:r>
            <a:r>
              <a:rPr lang="bg-BG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6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Изучаване на конкуренцията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2517548"/>
            <a:ext cx="6718300" cy="4093243"/>
          </a:xfrm>
        </p:spPr>
        <p:txBody>
          <a:bodyPr/>
          <a:lstStyle/>
          <a:p>
            <a:r>
              <a:rPr lang="bg-BG" dirty="0"/>
              <a:t>Достъпни цени</a:t>
            </a:r>
            <a:endParaRPr lang="en-US" dirty="0"/>
          </a:p>
          <a:p>
            <a:pPr lvl="0"/>
            <a:r>
              <a:rPr lang="bg-BG" dirty="0"/>
              <a:t>Разнообразие в избора на продукти</a:t>
            </a:r>
            <a:endParaRPr lang="en-US" dirty="0"/>
          </a:p>
          <a:p>
            <a:pPr lvl="0"/>
            <a:r>
              <a:rPr lang="bg-BG" dirty="0"/>
              <a:t>Лекота на използване на уебсайта</a:t>
            </a:r>
            <a:endParaRPr lang="en-US" dirty="0"/>
          </a:p>
          <a:p>
            <a:pPr lvl="0"/>
            <a:r>
              <a:rPr lang="bg-BG" dirty="0"/>
              <a:t>Утилизация на намаления и промоции</a:t>
            </a:r>
            <a:endParaRPr lang="en-US" dirty="0"/>
          </a:p>
          <a:p>
            <a:r>
              <a:rPr lang="bg-BG" dirty="0"/>
              <a:t>Прозрачна, позитивна и активна комуникация с клиента</a:t>
            </a:r>
            <a:endParaRPr lang="en-US" dirty="0"/>
          </a:p>
          <a:p>
            <a:endParaRPr lang="bg-BG" dirty="0"/>
          </a:p>
          <a:p>
            <a:endParaRPr lang="bg-BG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500" y="1275131"/>
            <a:ext cx="7503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</a:rPr>
              <a:t>В резултат на анализа, придобиваме доста информация, но някои основни принципи могат да бъдат изолирани и приложени в по- </a:t>
            </a:r>
            <a:r>
              <a:rPr lang="bg-BG" sz="2000" dirty="0" smtClean="0">
                <a:solidFill>
                  <a:schemeClr val="bg1"/>
                </a:solidFill>
              </a:rPr>
              <a:t>нататъшната </a:t>
            </a:r>
            <a:r>
              <a:rPr lang="bg-BG" sz="2000" dirty="0" smtClean="0">
                <a:solidFill>
                  <a:schemeClr val="bg1"/>
                </a:solidFill>
              </a:rPr>
              <a:t>разработка:</a:t>
            </a:r>
            <a:endParaRPr lang="bg-B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5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Изучаване на клиента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Един от най- добрите начини да се постигне това е </a:t>
            </a:r>
            <a:r>
              <a:rPr lang="bg-BG" dirty="0" smtClean="0"/>
              <a:t>директната </a:t>
            </a:r>
            <a:r>
              <a:rPr lang="bg-BG" dirty="0"/>
              <a:t>връзка</a:t>
            </a:r>
            <a:r>
              <a:rPr lang="bg-BG" dirty="0" smtClean="0"/>
              <a:t>.</a:t>
            </a:r>
          </a:p>
          <a:p>
            <a:r>
              <a:rPr lang="bg-BG" dirty="0" smtClean="0"/>
              <a:t>Провеждането </a:t>
            </a:r>
            <a:r>
              <a:rPr lang="bg-BG" dirty="0"/>
              <a:t>на анкета с внимателно подбрани въпроси може да бъде </a:t>
            </a:r>
            <a:r>
              <a:rPr lang="bg-BG" dirty="0" smtClean="0"/>
              <a:t>изключително </a:t>
            </a:r>
            <a:r>
              <a:rPr lang="bg-BG" dirty="0"/>
              <a:t>полезен инструмент</a:t>
            </a:r>
            <a:r>
              <a:rPr lang="bg-BG" dirty="0" smtClean="0"/>
              <a:t>.</a:t>
            </a:r>
          </a:p>
          <a:p>
            <a:r>
              <a:rPr lang="bg-BG" dirty="0"/>
              <a:t>В нашата анкета въпросите са основно насочени около цените на продуктите, както и личните преференции на клиентите относно различните услуги, които смятат, че са нужни, както и в повече</a:t>
            </a:r>
            <a:r>
              <a:rPr lang="bg-BG" dirty="0" smtClean="0"/>
              <a:t>.</a:t>
            </a:r>
          </a:p>
          <a:p>
            <a:r>
              <a:rPr lang="bg-BG" dirty="0"/>
              <a:t>Присъстват и някои въпроси, насочени към демографията и </a:t>
            </a:r>
            <a:r>
              <a:rPr lang="bg-BG" dirty="0" smtClean="0"/>
              <a:t>психологията.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2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Изучаване на клиента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239972"/>
            <a:ext cx="5481053" cy="262784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50" y="1239972"/>
            <a:ext cx="5481053" cy="2627844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4029332"/>
            <a:ext cx="5481053" cy="262784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49" y="4029332"/>
            <a:ext cx="5481053" cy="26278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72516" y="924567"/>
            <a:ext cx="3060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Някои от въпросите в анкетата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4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bg-BG" dirty="0"/>
              <a:t>Изграждане на персона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776903"/>
            <a:ext cx="4813299" cy="3684588"/>
          </a:xfrm>
        </p:spPr>
        <p:txBody>
          <a:bodyPr>
            <a:normAutofit/>
          </a:bodyPr>
          <a:lstStyle/>
          <a:p>
            <a:r>
              <a:rPr lang="bg-BG" dirty="0"/>
              <a:t>След като сме получили нужната за нас информация за клиента, полезна стъпка е тя да бъде синтезирана в една обща персона</a:t>
            </a:r>
            <a:r>
              <a:rPr lang="bg-BG" dirty="0" smtClean="0"/>
              <a:t>.</a:t>
            </a:r>
            <a:endParaRPr lang="en-US" dirty="0" smtClean="0"/>
          </a:p>
          <a:p>
            <a:r>
              <a:rPr lang="bg-BG" dirty="0" smtClean="0"/>
              <a:t>Използваме я </a:t>
            </a:r>
            <a:r>
              <a:rPr lang="bg-BG" dirty="0"/>
              <a:t>като точка за сравнение на бъдещи идеи</a:t>
            </a:r>
            <a:r>
              <a:rPr lang="bg-BG" dirty="0" smtClean="0"/>
              <a:t>.</a:t>
            </a:r>
            <a:endParaRPr lang="en-US" dirty="0"/>
          </a:p>
          <a:p>
            <a:r>
              <a:rPr lang="bg-BG" dirty="0"/>
              <a:t>По този начин гарантираме, че във всеки един момент се движим паралелно с желанията на </a:t>
            </a:r>
            <a:r>
              <a:rPr lang="bg-BG" dirty="0" smtClean="0"/>
              <a:t>клиентите.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9444" y="593332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onstantia" panose="02030602050306030303" pitchFamily="18" charset="0"/>
              </a:rPr>
              <a:t>Персона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131" y="542925"/>
            <a:ext cx="6701313" cy="53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5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823</Words>
  <Application>Microsoft Office PowerPoint</Application>
  <PresentationFormat>Widescreen</PresentationFormat>
  <Paragraphs>97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Constantia</vt:lpstr>
      <vt:lpstr>Tahoma</vt:lpstr>
      <vt:lpstr>Times New Roman</vt:lpstr>
      <vt:lpstr>Trade Gothic LT Pro</vt:lpstr>
      <vt:lpstr>Trebuchet MS</vt:lpstr>
      <vt:lpstr>Office Theme</vt:lpstr>
      <vt:lpstr>ОНЛАЙН МАГАЗИН ЗА ДРЕХИ  “TOP-G APPAREL”</vt:lpstr>
      <vt:lpstr>Задание</vt:lpstr>
      <vt:lpstr>Начална фаза на проектиране</vt:lpstr>
      <vt:lpstr>Начална фаза на проектиране</vt:lpstr>
      <vt:lpstr>Изучаване на конкуренцията</vt:lpstr>
      <vt:lpstr>Изучаване на конкуренцията</vt:lpstr>
      <vt:lpstr>Изучаване на клиента</vt:lpstr>
      <vt:lpstr>Изучаване на клиента</vt:lpstr>
      <vt:lpstr>Изграждане на персона</vt:lpstr>
      <vt:lpstr>Пътна Карта и Истории</vt:lpstr>
      <vt:lpstr>Пътна Карта и Истории</vt:lpstr>
      <vt:lpstr>Визия и стил</vt:lpstr>
      <vt:lpstr>Визия и стил</vt:lpstr>
      <vt:lpstr>Изграждане на уебсайта</vt:lpstr>
      <vt:lpstr>Изграждане на уебсайта</vt:lpstr>
      <vt:lpstr>Site Map</vt:lpstr>
      <vt:lpstr>User Flow</vt:lpstr>
      <vt:lpstr>Wireframe</vt:lpstr>
      <vt:lpstr>Wireframe</vt:lpstr>
      <vt:lpstr>Wireframe</vt:lpstr>
      <vt:lpstr>Use Case</vt:lpstr>
      <vt:lpstr>Реализация</vt:lpstr>
      <vt:lpstr>Реализация</vt:lpstr>
      <vt:lpstr>Реализация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2023-03-05T10:44:31Z</dcterms:created>
  <dcterms:modified xsi:type="dcterms:W3CDTF">2023-05-14T11:29:50Z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